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1132" r:id="rId2"/>
    <p:sldId id="1178" r:id="rId3"/>
    <p:sldId id="1171" r:id="rId4"/>
  </p:sldIdLst>
  <p:sldSz cx="9144000" cy="6858000" type="screen4x3"/>
  <p:notesSz cx="6858000" cy="89979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9900"/>
    <a:srgbClr val="FFFFFF"/>
    <a:srgbClr val="FFCCCC"/>
    <a:srgbClr val="000099"/>
    <a:srgbClr val="FF6600"/>
    <a:srgbClr val="99CCFF"/>
    <a:srgbClr val="777777"/>
    <a:srgbClr val="76863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82490" autoAdjust="0"/>
  </p:normalViewPr>
  <p:slideViewPr>
    <p:cSldViewPr>
      <p:cViewPr varScale="1">
        <p:scale>
          <a:sx n="56" d="100"/>
          <a:sy n="56" d="100"/>
        </p:scale>
        <p:origin x="17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2-01-04T09:31:46.20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5T03:28:52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5664 15618 1796 0,'0'0'40'0,"-6"6"8"0,0-4 1 0,6-2 1 15,-6 3-40-15,0 2-10 0,6-5 0 0,0 0 0 0,-6 3 12 0,6-3 0 16,0 0 0-16,0 0 0 0,0 0-12 0,-6 3 0 16,6-3 0-16,0 0 0 0,0 0 0 0,0 0 0 15,-6 2 0-15,6-2 0 16,-6 5-115-16,0-2-18 0,6-3-4 0,-15-5-1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9.05797" units="1/cm"/>
          <inkml:channelProperty channel="Y" name="resolution" value="69.67742" units="1/cm"/>
          <inkml:channelProperty channel="T" name="resolution" value="1" units="1/dev"/>
        </inkml:channelProperties>
      </inkml:inkSource>
      <inkml:timestamp xml:id="ts0" timeString="2024-01-10T05:30:59.6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4-01-10T05:31:09.734"/>
    </inkml:context>
  </inkml:definitions>
  <inkml:trace contextRef="#ctx0" brushRef="#br0">8930 19025 0</inkml:trace>
  <inkml:trace contextRef="#ctx1" brushRef="#br0">19329 15587 134 0,'4'-22'69'0,"-3"4"-16"16,-2 6-53-16,1 12-19 15,0 0-22-15,0 0-30 0,17 12-2 16,-17-12 22-16,15 19 51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49275" units="1/cm"/>
          <inkml:channelProperty channel="Y" name="resolution" value="49.54839" units="1/cm"/>
          <inkml:channelProperty channel="T" name="resolution" value="1" units="1/dev"/>
        </inkml:channelProperties>
      </inkml:inkSource>
      <inkml:timestamp xml:id="ts0" timeString="2024-01-11T06:27:05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20340 12923 0,'25'0'47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7T05:32:16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20619 14816 517 0,'9'-16'132'0,"-9"16"-6"0,0 0-142 16,0 0-14-16,13 20-67 16,-6-7-31-16,4 10-2 15,-5-3-3-15,-3 0 4 16,-4-3 18-16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06:33:51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7822 15361 123 0,'-9'-19'49'0,"1"3"-11"0,2 3-49 16,6 13-19-16,-10-11-8 31,10 11-7-31,0 0-3 0,0 0 11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4T05:29:05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21165 15088 132 0,'-2'-13'98'0,"2"13"2"0,0 0-37 15,-5-17-12-15,5 17-13 16,0 0-9-16,0 0-4 15,-1-14-10-15,1 14-5 16,0 0-8-16,0 0-8 16,0 0-11-16,0 0-20 15,0 0-64-15,0 0-7 16,13 6 1-16,-13-6 0 16,0 0 28-16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1T05:29:40.9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7906 14882 248 0,'0'0'93'15,"1"-11"5"-15,-1 11-57 16,0 0-8-16,0 0-8 15,0 0-21-15,0 0-35 16,0 0-54-16,0 0-7 16,0 0-9-16,-1 11-2 15,1-11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5:31:11.3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0 153 11371,'0'0'7655,"33"-9"-7719,-23-15-4388,6-20-2947,-6 11 3683,-6-9 353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84995-AD5E-D0F0-1E03-24737D65C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3E190-6B19-A584-C26A-8DAD848E03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5D256D-D5A8-4EFA-A6E5-DFCEBB83EC4F}" type="datetimeFigureOut">
              <a:rPr lang="en-US"/>
              <a:pPr>
                <a:defRPr/>
              </a:pPr>
              <a:t>4/21/2024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63E60-983D-F765-9BD1-7D6C74F834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74688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E960DA-DC59-218E-AA27-75AE64826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73550"/>
            <a:ext cx="5486400" cy="404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BA39-C577-ECF0-F62A-150212F59B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4710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CAB27-72B4-99FB-3C53-049231B7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47100"/>
            <a:ext cx="2971800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DD904-8BAB-428F-8997-1BC06B705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9A8ADED-6C0D-E90B-70FC-6364B803C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6628A5C-5034-158E-2BE0-1362E286C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AD1D7D6-29A9-0471-6973-6E7BBC7B1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1EB01D-4EC2-45E9-B90C-9CF253CA50F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4462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2BBA5-7429-6BDB-0714-E8BF0AFF3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2A35-39B2-BA7F-8B56-BAE5033AF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91710-1026-5F82-98BD-E2232BDF2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C9E3-7DE4-4F59-9E2C-6AB38D1E1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9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ACD9F-D639-B082-9F32-E3BB02A89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0EDCD-7FFE-0F98-D95B-CA4DF48DC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0F9D4-E7C5-0BE3-E7C6-31E57BFA0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0E22-450C-47C9-9931-7E6E840D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2CE7E-CE58-4933-D132-D4630BB3A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17F62-B96E-B6D6-3C4E-1C3C1A260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5D3BC-73DA-51F5-C0E7-F577DBEE1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410-E207-4EC8-A1C9-5CD57F3E7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51AEF-37A8-46BB-187D-9AA12BD48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32FB2-C1CA-6FAA-BD1E-2EA287021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302FD-5046-854B-ECF4-13B0F9418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B97C-4EF4-445F-9A1C-DE928C36C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282D0-8C91-4F14-AAF3-9DAB9EAC8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C4E49-3A9D-8E6C-EF7D-F009D2840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057392-4631-3B43-8B94-080483009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E730-9E84-4459-8FAF-19B43C72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3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0D6C-76FD-2C29-D3A2-993F55DEC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39011-6DDC-0D15-41D9-9473ACFC6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E6376-F37A-9527-9A30-9EAC97EDE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8D8B4-EAD8-48D5-9442-4B492BF8F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7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DC6B1C-EE5C-CC8B-5899-27259BDED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7DE378-D498-E2D0-AA2C-4F72C44E5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4709D-1F52-B8E8-A263-9F237BF65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FCC1-511E-4871-9B06-92E25179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9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BFC0A6-DAD6-3BB2-4467-D59543E1F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4AE633-BEC8-2439-3FBC-DA63A52D4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37BFF-4706-0F17-3555-B4C2097B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8E86-C588-4989-A518-AFD358F9E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0E3859-0B97-01A8-A683-57A596C1D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82918B-C085-DDAA-B172-2E7D31BEA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638A01-E12F-937A-F4E8-7225CDEB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ABE6-51D8-45A2-B0B9-D5FA77769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50B33-78F1-DCAF-5EFC-EC5F95AEA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8B653-40DB-11B4-D939-ACED14F85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8B9C8-38E9-0987-2620-BC3537C0E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24C9-94FB-4DF3-B53B-46EAB04FF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59E73-BB9B-CF6B-D561-97ECEDAAA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46736-E1EE-2FEF-469E-6D822D277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2A781-17FF-5B95-181E-EFE4234B5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7C5D-E4BB-41E6-AA7C-15569B223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B3266A-28F9-8D8A-B332-BAEA3970C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3DB96B-1243-623D-A1D3-B5B48C72E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27028B-75E0-DB5D-8427-526DA1DA60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B21BD3-8D44-FA33-70C1-554A6119DA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EBD7AE-4746-7386-DEE1-8EBFC92E2A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018820-5C12-43B2-BAF7-FA09D1C25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26" Type="http://schemas.openxmlformats.org/officeDocument/2006/relationships/image" Target="../media/image10.png"/><Relationship Id="rId3" Type="http://schemas.openxmlformats.org/officeDocument/2006/relationships/customXml" Target="../ink/ink1.xml"/><Relationship Id="rId21" Type="http://schemas.openxmlformats.org/officeDocument/2006/relationships/image" Target="../media/image9.png"/><Relationship Id="rId7" Type="http://schemas.openxmlformats.org/officeDocument/2006/relationships/image" Target="../media/image3.png"/><Relationship Id="rId25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5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24" Type="http://schemas.openxmlformats.org/officeDocument/2006/relationships/image" Target="../media/image8.png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28" Type="http://schemas.openxmlformats.org/officeDocument/2006/relationships/image" Target="../media/image5.png"/><Relationship Id="rId19" Type="http://schemas.openxmlformats.org/officeDocument/2006/relationships/image" Target="../media/image4.png"/><Relationship Id="rId4" Type="http://schemas.openxmlformats.org/officeDocument/2006/relationships/image" Target="../media/image1.png"/><Relationship Id="rId14" Type="http://schemas.openxmlformats.org/officeDocument/2006/relationships/customXml" Target="../ink/ink4.xml"/><Relationship Id="rId22" Type="http://schemas.openxmlformats.org/officeDocument/2006/relationships/customXml" Target="../ink/ink7.xml"/><Relationship Id="rId27" Type="http://schemas.openxmlformats.org/officeDocument/2006/relationships/customXml" Target="../ink/ink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3CF1790-2AF5-2CEC-B1FA-01BD5B7EB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CB245C-34B9-B802-8117-557D8E2069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357188"/>
            <a:ext cx="8382000" cy="1234372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0" i="0" dirty="0">
                <a:solidFill>
                  <a:schemeClr val="tx1"/>
                </a:solidFill>
                <a:effectLst/>
              </a:rPr>
              <a:t>Enhance Flow Boiling Heat Transfer for Thermal Management of High Heat Flux Electronics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302D3E7-32A4-1BCB-0FCC-12CAB8B8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6F24E5AF-DC6A-044C-B015-F2C6DCAA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5519520"/>
            <a:ext cx="9048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rgbClr val="00B050"/>
                </a:solidFill>
                <a:latin typeface="Viner Hand ITC" panose="03070502030502020203" pitchFamily="66" charset="0"/>
                <a:cs typeface="Times New Roman" panose="02020603050405020304" pitchFamily="18" charset="0"/>
              </a:rPr>
              <a:t>Technical Report</a:t>
            </a: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712A528-0020-4493-8F9E-3D80347B0F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83" name="Group 8">
              <a:extLst>
                <a:ext uri="{FF2B5EF4-FFF2-40B4-BE49-F238E27FC236}">
                  <a16:creationId xmlns:a16="http://schemas.microsoft.com/office/drawing/2014/main" id="{F75E1619-CA0B-E96A-9E12-5C455B114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3093" name="Rectangle 9">
                <a:extLst>
                  <a:ext uri="{FF2B5EF4-FFF2-40B4-BE49-F238E27FC236}">
                    <a16:creationId xmlns:a16="http://schemas.microsoft.com/office/drawing/2014/main" id="{849632BB-EB67-81D4-0AD0-116C9C2F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4" name="Rectangle 10">
                <a:extLst>
                  <a:ext uri="{FF2B5EF4-FFF2-40B4-BE49-F238E27FC236}">
                    <a16:creationId xmlns:a16="http://schemas.microsoft.com/office/drawing/2014/main" id="{5FF5BFA0-0DD7-FEAB-7AB4-C56B74631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4" name="Group 11">
              <a:extLst>
                <a:ext uri="{FF2B5EF4-FFF2-40B4-BE49-F238E27FC236}">
                  <a16:creationId xmlns:a16="http://schemas.microsoft.com/office/drawing/2014/main" id="{FD12B362-72A5-BE62-6793-AE0CEEDAE2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3091" name="Rectangle 12">
                <a:extLst>
                  <a:ext uri="{FF2B5EF4-FFF2-40B4-BE49-F238E27FC236}">
                    <a16:creationId xmlns:a16="http://schemas.microsoft.com/office/drawing/2014/main" id="{D19152C4-01A3-3032-50D5-D3AD1D2AB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2" name="Rectangle 13">
                <a:extLst>
                  <a:ext uri="{FF2B5EF4-FFF2-40B4-BE49-F238E27FC236}">
                    <a16:creationId xmlns:a16="http://schemas.microsoft.com/office/drawing/2014/main" id="{A7554AF3-56A8-8DA8-4C6C-CE72661CA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5" name="Group 14">
              <a:extLst>
                <a:ext uri="{FF2B5EF4-FFF2-40B4-BE49-F238E27FC236}">
                  <a16:creationId xmlns:a16="http://schemas.microsoft.com/office/drawing/2014/main" id="{0745065B-5E7E-56A2-AE0B-43BB9C9A38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3089" name="Rectangle 15">
                <a:extLst>
                  <a:ext uri="{FF2B5EF4-FFF2-40B4-BE49-F238E27FC236}">
                    <a16:creationId xmlns:a16="http://schemas.microsoft.com/office/drawing/2014/main" id="{6583A73D-D122-7702-82A7-890F9168F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0" name="Rectangle 16">
                <a:extLst>
                  <a:ext uri="{FF2B5EF4-FFF2-40B4-BE49-F238E27FC236}">
                    <a16:creationId xmlns:a16="http://schemas.microsoft.com/office/drawing/2014/main" id="{CF2B19A5-72B4-FF53-5494-CD2A60ECF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6" name="Group 17">
              <a:extLst>
                <a:ext uri="{FF2B5EF4-FFF2-40B4-BE49-F238E27FC236}">
                  <a16:creationId xmlns:a16="http://schemas.microsoft.com/office/drawing/2014/main" id="{15291F47-C38E-9E2D-2B9B-9B3529744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3087" name="Rectangle 18">
                <a:extLst>
                  <a:ext uri="{FF2B5EF4-FFF2-40B4-BE49-F238E27FC236}">
                    <a16:creationId xmlns:a16="http://schemas.microsoft.com/office/drawing/2014/main" id="{51F7BB52-B4ED-E8CB-2F29-06B55E0EF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88" name="Rectangle 19">
                <a:extLst>
                  <a:ext uri="{FF2B5EF4-FFF2-40B4-BE49-F238E27FC236}">
                    <a16:creationId xmlns:a16="http://schemas.microsoft.com/office/drawing/2014/main" id="{2F2FE6BB-9C15-CF15-41BC-37AB11AD1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01138" y="6584950"/>
              <a:ext cx="1587" cy="1588"/>
            </p14:xfrm>
          </p:contentPart>
        </mc:Choice>
        <mc:Fallback xmlns="">
          <p:pic>
            <p:nvPicPr>
              <p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59876" y="6543662"/>
                <a:ext cx="84111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14:cNvPr>
              <p14:cNvContentPartPr/>
              <p14:nvPr/>
            </p14:nvContentPartPr>
            <p14:xfrm>
              <a:off x="2014200" y="5622480"/>
              <a:ext cx="25200" cy="1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4840" y="5613120"/>
                <a:ext cx="43920" cy="30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33A478D-DD10-C54A-5671-1CDCD1350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137" y="3692769"/>
            <a:ext cx="6400800" cy="128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>
                <a:latin typeface="CommercialScript BT"/>
              </a:rPr>
              <a:t> P M V Subbarao</a:t>
            </a:r>
          </a:p>
          <a:p>
            <a:pPr eaLnBrk="1" hangingPunct="1"/>
            <a:r>
              <a:rPr lang="en-US" altLang="en-US" sz="1800" kern="0">
                <a:latin typeface="CommercialScript BT"/>
              </a:rPr>
              <a:t>Professor</a:t>
            </a:r>
          </a:p>
          <a:p>
            <a:pPr eaLnBrk="1" hangingPunct="1"/>
            <a:r>
              <a:rPr lang="en-US" altLang="en-US" sz="1800" kern="0">
                <a:latin typeface="Tempus Sans ITC" panose="04020404030D07020202" pitchFamily="82" charset="0"/>
              </a:rPr>
              <a:t>Mechanical Engineering Department</a:t>
            </a:r>
          </a:p>
        </p:txBody>
      </p:sp>
      <p:pic>
        <p:nvPicPr>
          <p:cNvPr id="5" name="Rectangle 19458">
            <a:extLst>
              <a:ext uri="{FF2B5EF4-FFF2-40B4-BE49-F238E27FC236}">
                <a16:creationId xmlns:a16="http://schemas.microsoft.com/office/drawing/2014/main" id="{B08989DA-5235-217B-0445-5014FFA1F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2672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7CDB601-55D3-9885-C072-875D3F299B6D}"/>
                  </a:ext>
                </a:extLst>
              </p14:cNvPr>
              <p14:cNvContentPartPr/>
              <p14:nvPr/>
            </p14:nvContentPartPr>
            <p14:xfrm>
              <a:off x="3214800" y="5592600"/>
              <a:ext cx="3756960" cy="1256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7CDB601-55D3-9885-C072-875D3F299B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05440" y="5583240"/>
                <a:ext cx="3775680" cy="12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57311D6-76F2-4B2B-2413-7D594149BCB9}"/>
                  </a:ext>
                </a:extLst>
              </p14:cNvPr>
              <p14:cNvContentPartPr/>
              <p14:nvPr/>
            </p14:nvContentPartPr>
            <p14:xfrm>
              <a:off x="7322400" y="4652280"/>
              <a:ext cx="9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57311D6-76F2-4B2B-2413-7D594149BCB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13040" y="464292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BE7D97-7AD2-8DB8-E190-B5489CCEFA5F}"/>
                  </a:ext>
                </a:extLst>
              </p14:cNvPr>
              <p14:cNvContentPartPr/>
              <p14:nvPr/>
            </p14:nvContentPartPr>
            <p14:xfrm>
              <a:off x="7422840" y="5328000"/>
              <a:ext cx="18000" cy="41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BE7D97-7AD2-8DB8-E190-B5489CCEFA5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13480" y="5318640"/>
                <a:ext cx="3672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6ABEA79-12B2-B2F6-0F5E-D9DBAF19FAC0}"/>
                  </a:ext>
                </a:extLst>
              </p14:cNvPr>
              <p14:cNvContentPartPr/>
              <p14:nvPr/>
            </p14:nvContentPartPr>
            <p14:xfrm>
              <a:off x="2804040" y="5508720"/>
              <a:ext cx="12240" cy="21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6ABEA79-12B2-B2F6-0F5E-D9DBAF19FAC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94680" y="5499360"/>
                <a:ext cx="309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27D7541-BB00-9000-09BB-B16F11F74F0C}"/>
                  </a:ext>
                </a:extLst>
              </p14:cNvPr>
              <p14:cNvContentPartPr/>
              <p14:nvPr/>
            </p14:nvContentPartPr>
            <p14:xfrm>
              <a:off x="7616520" y="5415840"/>
              <a:ext cx="5040" cy="16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27D7541-BB00-9000-09BB-B16F11F74F0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07160" y="5406480"/>
                <a:ext cx="237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685767-B34C-C7D3-791F-0A99CC2A7D57}"/>
                  </a:ext>
                </a:extLst>
              </p14:cNvPr>
              <p14:cNvContentPartPr/>
              <p14:nvPr/>
            </p14:nvContentPartPr>
            <p14:xfrm>
              <a:off x="2846160" y="5353560"/>
              <a:ext cx="720" cy="4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685767-B34C-C7D3-791F-0A99CC2A7D5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836800" y="5344200"/>
                <a:ext cx="194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F28DD72-5591-53DE-D52D-D6C7BD4EEB28}"/>
                  </a:ext>
                </a:extLst>
              </p14:cNvPr>
              <p14:cNvContentPartPr/>
              <p14:nvPr/>
            </p14:nvContentPartPr>
            <p14:xfrm>
              <a:off x="10542084" y="663113"/>
              <a:ext cx="26640" cy="55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F28DD72-5591-53DE-D52D-D6C7BD4EEB2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535964" y="656993"/>
                <a:ext cx="38880" cy="6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64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A031-DAB6-1E19-38C4-BC12BB51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6432550" cy="1143000"/>
          </a:xfrm>
        </p:spPr>
        <p:txBody>
          <a:bodyPr/>
          <a:lstStyle/>
          <a:p>
            <a:r>
              <a:rPr lang="en-US" sz="2800" dirty="0"/>
              <a:t>Problem Statement</a:t>
            </a:r>
            <a:endParaRPr lang="en-IN" sz="2800" dirty="0"/>
          </a:p>
        </p:txBody>
      </p:sp>
      <p:grpSp>
        <p:nvGrpSpPr>
          <p:cNvPr id="4" name="Group 46">
            <a:extLst>
              <a:ext uri="{FF2B5EF4-FFF2-40B4-BE49-F238E27FC236}">
                <a16:creationId xmlns:a16="http://schemas.microsoft.com/office/drawing/2014/main" id="{87241318-F37C-B3B8-8F54-E3135202AD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301E748B-2AD1-3FF1-0F80-44F207B9AE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27">
                <a:extLst>
                  <a:ext uri="{FF2B5EF4-FFF2-40B4-BE49-F238E27FC236}">
                    <a16:creationId xmlns:a16="http://schemas.microsoft.com/office/drawing/2014/main" id="{7A776C65-0236-0871-29BC-2934FF63A7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A2F58AF8-B095-F2D6-0273-A25E87686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8F2A60DC-26CB-54B7-BBFD-0161C504D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AC09CFEA-9870-8ECB-77B4-EC36CD2CED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C78B316-FF1A-6DED-F9AF-096B67D0E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0D1D043-51F6-0A01-0247-6D62420F0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3886DED3-28FF-CE62-A0C8-41A26F3896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CDFF19B-0138-5877-8A47-78B7BB6F52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7C08F10A-84BF-A76E-35C5-B51307E7C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17932718-05A2-2D0B-367B-740057DEC5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08D98522-1E46-A9B1-81F5-50D0EA4AA8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71BEAC88-69DD-C472-E5F4-08C72B38A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87C0A47F-0568-FDA6-8BC5-EB7565ECE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4B325A82-B753-67E0-FDC5-E109DE649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B6430E0-130E-20E7-0CD4-D640635A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633913"/>
          </a:xfrm>
        </p:spPr>
        <p:txBody>
          <a:bodyPr/>
          <a:lstStyle/>
          <a:p>
            <a:r>
              <a:rPr lang="en-US" dirty="0"/>
              <a:t>Select five research papers </a:t>
            </a:r>
            <a:r>
              <a:rPr lang="en-US" dirty="0" err="1"/>
              <a:t>pubsilshed</a:t>
            </a:r>
            <a:r>
              <a:rPr lang="en-US" dirty="0"/>
              <a:t> in 21</a:t>
            </a:r>
            <a:r>
              <a:rPr lang="en-US" baseline="30000" dirty="0"/>
              <a:t>st</a:t>
            </a:r>
            <a:r>
              <a:rPr lang="en-US" dirty="0"/>
              <a:t> century on Enhanced Flow Boiling for Cooling of Electronics.</a:t>
            </a:r>
          </a:p>
          <a:p>
            <a:r>
              <a:rPr lang="en-US" dirty="0"/>
              <a:t>Prepare a detailed technical report on this topic.</a:t>
            </a:r>
          </a:p>
          <a:p>
            <a:r>
              <a:rPr lang="en-US" dirty="0"/>
              <a:t>Your report must discuss at least one latest innovation on enhanced flow boiling. </a:t>
            </a:r>
          </a:p>
          <a:p>
            <a:r>
              <a:rPr lang="en-US" dirty="0"/>
              <a:t>All the equations must be typed using symbols, same as lecture slides.</a:t>
            </a:r>
          </a:p>
          <a:p>
            <a:r>
              <a:rPr lang="en-US" dirty="0"/>
              <a:t>You are free to use figures and tables from research papers.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0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4A5F-FAAF-7E14-7893-910585B2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sz="2800" dirty="0"/>
              <a:t>Conditions </a:t>
            </a:r>
            <a:endParaRPr lang="en-IN" sz="2800" dirty="0"/>
          </a:p>
        </p:txBody>
      </p:sp>
      <p:grpSp>
        <p:nvGrpSpPr>
          <p:cNvPr id="4" name="Group 46">
            <a:extLst>
              <a:ext uri="{FF2B5EF4-FFF2-40B4-BE49-F238E27FC236}">
                <a16:creationId xmlns:a16="http://schemas.microsoft.com/office/drawing/2014/main" id="{F66BC627-E8B5-8E3A-5984-E02A50849D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A5A563D3-54E0-9978-6C20-82E396EDBB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27">
                <a:extLst>
                  <a:ext uri="{FF2B5EF4-FFF2-40B4-BE49-F238E27FC236}">
                    <a16:creationId xmlns:a16="http://schemas.microsoft.com/office/drawing/2014/main" id="{33A6717B-5716-517A-1D88-1532DBE6BC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7B27CB87-C757-6ABD-1A8A-0CD7406E7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578C4BB6-1CC7-C5AB-42B8-A536DCA676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063D34DF-3BA5-29CD-0D94-88FEB8F1FC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99DFA6D-E132-9EC9-4AC3-DA0B0AB4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A44DBBA-5BDE-2A39-E4BF-28BF477A8E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6E9F99AB-67CD-FE83-1AFD-AFC6801A4F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118B8A5-FD7A-7C3F-E538-9E80257B4A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1085AA2-E1D5-084E-7CC7-66E92E32C3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F51908FA-78BA-F05A-2760-07143B4981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FB0F2530-BCFC-3066-7F34-86A4171F53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486900EB-CE8A-4DF3-FFC3-FCE5D643E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DB2940C-A4FC-AE6E-F6E8-1C66765C2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B38EC0CF-742C-4173-181C-3F7D0F5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C0686-2091-6A35-1557-3C1112D8E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algn="l"/>
            <a:r>
              <a:rPr lang="en-US" sz="2400" dirty="0"/>
              <a:t>Date of Submission: 10  May 2024 at 12 noon.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All copied assignments will get zero marks.</a:t>
            </a:r>
          </a:p>
          <a:p>
            <a:pPr algn="l"/>
            <a:r>
              <a:rPr lang="en-US" sz="2400" dirty="0"/>
              <a:t>Direct copying of paragraphs or sentences is not allowed.</a:t>
            </a:r>
          </a:p>
          <a:p>
            <a:pPr algn="l"/>
            <a:r>
              <a:rPr lang="en-US" sz="2400"/>
              <a:t>Equations must be typed by you.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195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7916</TotalTime>
  <Words>130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CommercialScript BT</vt:lpstr>
      <vt:lpstr>Tempus Sans ITC</vt:lpstr>
      <vt:lpstr>Times New Roman</vt:lpstr>
      <vt:lpstr>Viner Hand ITC</vt:lpstr>
      <vt:lpstr>Blank Presentation</vt:lpstr>
      <vt:lpstr>Enhance Flow Boiling Heat Transfer for Thermal Management of High Heat Flux Electronics</vt:lpstr>
      <vt:lpstr>Problem Statement</vt:lpstr>
      <vt:lpstr>Conditions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Science Lead to Development of Civilization</dc:title>
  <dc:creator>P.M.V.S</dc:creator>
  <cp:lastModifiedBy>P M V Subbarao</cp:lastModifiedBy>
  <cp:revision>472</cp:revision>
  <cp:lastPrinted>2002-07-26T02:11:33Z</cp:lastPrinted>
  <dcterms:created xsi:type="dcterms:W3CDTF">2002-07-26T01:39:54Z</dcterms:created>
  <dcterms:modified xsi:type="dcterms:W3CDTF">2024-04-21T05:56:23Z</dcterms:modified>
</cp:coreProperties>
</file>